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6" r:id="rId14"/>
    <p:sldId id="269" r:id="rId15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2020-03-26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2020-03-26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2020-03-26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2020-03-26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2020-03-26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2020-03-26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2020-03-26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2020-03-26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2020-03-26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2020-03-26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2020-03-26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FD17FA3B-C404-4317-B0BC-953931111309}" type="datetimeFigureOut">
              <a:rPr lang="pl-PL" smtClean="0"/>
              <a:pPr/>
              <a:t>2020-03-26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wipe/>
  </p:transition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dtytuł 4"/>
          <p:cNvSpPr>
            <a:spLocks noGrp="1"/>
          </p:cNvSpPr>
          <p:nvPr>
            <p:ph type="subTitle" idx="1"/>
          </p:nvPr>
        </p:nvSpPr>
        <p:spPr>
          <a:xfrm rot="19140000">
            <a:off x="1644221" y="1606095"/>
            <a:ext cx="7862952" cy="3014677"/>
          </a:xfrm>
        </p:spPr>
        <p:txBody>
          <a:bodyPr>
            <a:noAutofit/>
          </a:bodyPr>
          <a:lstStyle/>
          <a:p>
            <a:r>
              <a:rPr lang="pl-PL" sz="4400" b="1" dirty="0" smtClean="0"/>
              <a:t>NAUKA SZKOLNA</a:t>
            </a:r>
          </a:p>
          <a:p>
            <a:r>
              <a:rPr lang="pl-PL" sz="1600" b="1" dirty="0"/>
              <a:t>(</a:t>
            </a:r>
            <a:r>
              <a:rPr lang="pl-PL" sz="1600" b="1" dirty="0" smtClean="0"/>
              <a:t>problem dziecka czy rodzica?)</a:t>
            </a:r>
          </a:p>
          <a:p>
            <a:endParaRPr lang="pl-PL" sz="1600" b="1" dirty="0"/>
          </a:p>
          <a:p>
            <a:r>
              <a:rPr lang="pl-PL" sz="1600" b="1" dirty="0" smtClean="0"/>
              <a:t>ZESPÓŁ SZKOLNO – PRZEDSZKOLNY w konarach</a:t>
            </a:r>
          </a:p>
          <a:p>
            <a:r>
              <a:rPr lang="pl-PL" sz="1600" b="1" dirty="0" smtClean="0"/>
              <a:t>Justyna </a:t>
            </a:r>
            <a:r>
              <a:rPr lang="pl-PL" sz="1600" b="1" dirty="0" err="1" smtClean="0"/>
              <a:t>poleszak</a:t>
            </a:r>
            <a:r>
              <a:rPr lang="pl-PL" sz="1600" b="1" dirty="0" smtClean="0"/>
              <a:t> – pedagog szkolny</a:t>
            </a:r>
            <a:endParaRPr lang="pl-PL" sz="1600" b="1" dirty="0"/>
          </a:p>
        </p:txBody>
      </p:sp>
    </p:spTree>
    <p:extLst>
      <p:ext uri="{BB962C8B-B14F-4D97-AF65-F5344CB8AC3E}">
        <p14:creationId xmlns:p14="http://schemas.microsoft.com/office/powerpoint/2010/main" val="24754477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404664"/>
            <a:ext cx="8352928" cy="4536504"/>
          </a:xfrm>
        </p:spPr>
        <p:txBody>
          <a:bodyPr>
            <a:normAutofit fontScale="85000" lnSpcReduction="10000"/>
          </a:bodyPr>
          <a:lstStyle/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b="0" dirty="0" smtClean="0"/>
              <a:t>Jeżeli widzisz, że sprawy dziecka idą źle, nie wahaj się powiedzieć mu o tym, co cię martwi i czego od niego oczekujesz: </a:t>
            </a:r>
            <a:r>
              <a:rPr lang="pl-PL" sz="2000" b="0" i="1" dirty="0" smtClean="0"/>
              <a:t>Dowiedziałam </a:t>
            </a:r>
            <a:r>
              <a:rPr lang="pl-PL" sz="2000" b="0" i="1" dirty="0"/>
              <a:t>się, że ostatnio przychodzisz do szkoły nieprzygotowany. Oczekuję, że będziesz odrabiał prace domowe. Jeżeli czegoś nie rozumiesz, chętnie ci pomogę</a:t>
            </a:r>
            <a:r>
              <a:rPr lang="pl-PL" sz="2000" b="0" i="1" dirty="0" smtClean="0"/>
              <a:t>.</a:t>
            </a:r>
            <a:endParaRPr lang="pl-PL" sz="2000" b="0" i="1" dirty="0" smtClean="0"/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b="0" dirty="0" smtClean="0"/>
              <a:t>Jeżeli </a:t>
            </a:r>
            <a:r>
              <a:rPr lang="pl-PL" sz="2000" b="0" dirty="0"/>
              <a:t>dotychczas nadmiernie kontrolowałaś swoje dziecko - oddaj mu odpowiedzialność za naukę. Możesz zawrzeć z nim kontrakt: </a:t>
            </a:r>
            <a:r>
              <a:rPr lang="pl-PL" sz="2000" b="0" i="1" dirty="0" smtClean="0"/>
              <a:t>Od </a:t>
            </a:r>
            <a:r>
              <a:rPr lang="pl-PL" sz="2000" b="0" i="1" dirty="0"/>
              <a:t>dzisiaj nie będę </a:t>
            </a:r>
            <a:r>
              <a:rPr lang="pl-PL" sz="2000" b="0" i="1" dirty="0" smtClean="0"/>
              <a:t>nakłaniała </a:t>
            </a:r>
            <a:r>
              <a:rPr lang="pl-PL" sz="2000" b="0" i="1" dirty="0"/>
              <a:t>cię do lekcji. Jesteś już dojrzały i wierzę, że sam potrafisz zaplanować sobie pracę. Zawsze możesz liczyć na moją pomoc, a raz w tygodniu chciałabym, żebyś zdawał mi </a:t>
            </a:r>
            <a:r>
              <a:rPr lang="pl-PL" sz="2000" b="0" i="1" dirty="0" smtClean="0"/>
              <a:t>sprawę, jak sobie radzisz </a:t>
            </a:r>
            <a:r>
              <a:rPr lang="pl-PL" sz="2000" b="0" i="1" dirty="0"/>
              <a:t>i z czym miałeś trudności</a:t>
            </a:r>
            <a:r>
              <a:rPr lang="pl-PL" sz="2000" b="0" i="1" dirty="0" smtClean="0"/>
              <a:t>. </a:t>
            </a:r>
            <a:endParaRPr lang="pl-PL" sz="2000" b="0" i="1" dirty="0" smtClean="0"/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b="0" dirty="0" smtClean="0"/>
              <a:t>Gdy </a:t>
            </a:r>
            <a:r>
              <a:rPr lang="pl-PL" sz="2000" b="0" dirty="0"/>
              <a:t>dziecko o czymś zapomni, pozwól mu ponieść konsekwencje i zachęć do wyciągnięcia wniosków.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294961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Ważne!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27584" y="980728"/>
            <a:ext cx="7520940" cy="3816424"/>
          </a:xfrm>
        </p:spPr>
        <p:txBody>
          <a:bodyPr/>
          <a:lstStyle/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b="0" dirty="0"/>
              <a:t>Rozmawiaj z dzieckiem o jego zainteresowaniach, celach i planach na przyszłość. </a:t>
            </a:r>
            <a:endParaRPr lang="pl-PL" sz="2000" b="0" dirty="0" smtClean="0"/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b="0" dirty="0" smtClean="0"/>
              <a:t>Zadawaj </a:t>
            </a:r>
            <a:r>
              <a:rPr lang="pl-PL" sz="2000" b="0" dirty="0"/>
              <a:t>pytania, które skłaniają do zastanowienia się nad znaczeniem wykształcenia</a:t>
            </a:r>
            <a:r>
              <a:rPr lang="pl-PL" sz="2000" b="0" i="1" dirty="0"/>
              <a:t>: </a:t>
            </a:r>
            <a:r>
              <a:rPr lang="pl-PL" sz="2000" b="0" i="1" dirty="0" smtClean="0"/>
              <a:t>„Czy wiesz już jaką szkołę chciałbyś wybrać w przyszłości? </a:t>
            </a:r>
            <a:r>
              <a:rPr lang="pl-PL" sz="2000" b="0" i="1" dirty="0"/>
              <a:t>Jakie możesz mieć </a:t>
            </a:r>
            <a:r>
              <a:rPr lang="pl-PL" sz="2000" b="0" i="1" dirty="0" smtClean="0"/>
              <a:t>korzyści, </a:t>
            </a:r>
            <a:r>
              <a:rPr lang="pl-PL" sz="2000" b="0" i="1" dirty="0"/>
              <a:t>jeżeli ją skończysz? W jaki sposób zamierzasz osiągnąć swój </a:t>
            </a:r>
            <a:r>
              <a:rPr lang="pl-PL" sz="2000" b="0" i="1" dirty="0" smtClean="0"/>
              <a:t>cel ? Co </a:t>
            </a:r>
            <a:r>
              <a:rPr lang="pl-PL" sz="2000" b="0" i="1" dirty="0"/>
              <a:t>dla ciebie w życiu jest ważne?"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054171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95736" y="188640"/>
            <a:ext cx="4253096" cy="936104"/>
          </a:xfrm>
        </p:spPr>
        <p:txBody>
          <a:bodyPr/>
          <a:lstStyle/>
          <a:p>
            <a:pPr algn="ctr"/>
            <a:r>
              <a:rPr lang="pl-PL" sz="3600" b="1" i="1" dirty="0" smtClean="0">
                <a:latin typeface="+mn-lt"/>
              </a:rPr>
              <a:t/>
            </a:r>
            <a:br>
              <a:rPr lang="pl-PL" sz="3600" b="1" i="1" dirty="0" smtClean="0">
                <a:latin typeface="+mn-lt"/>
              </a:rPr>
            </a:br>
            <a:r>
              <a:rPr lang="pl-PL" sz="3600" b="1" i="1" dirty="0" smtClean="0">
                <a:latin typeface="+mn-lt"/>
              </a:rPr>
              <a:t>PAMIĘTAJ, ŻE </a:t>
            </a:r>
            <a:endParaRPr lang="pl-PL" sz="3600" b="1" i="1" dirty="0">
              <a:latin typeface="+mn-lt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9552" y="1340768"/>
            <a:ext cx="8136904" cy="3912548"/>
          </a:xfrm>
        </p:spPr>
        <p:txBody>
          <a:bodyPr/>
          <a:lstStyle/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b="0" dirty="0"/>
              <a:t>p</a:t>
            </a:r>
            <a:r>
              <a:rPr lang="pl-PL" sz="2000" b="0" dirty="0" smtClean="0"/>
              <a:t>odważanie </a:t>
            </a:r>
            <a:r>
              <a:rPr lang="pl-PL" sz="2000" b="0" dirty="0"/>
              <a:t>autorytetu drugiego rodzica, to </a:t>
            </a:r>
            <a:r>
              <a:rPr lang="pl-PL" sz="2000" b="0" dirty="0" smtClean="0"/>
              <a:t>wychowawcza</a:t>
            </a:r>
            <a:r>
              <a:rPr lang="pl-PL" sz="2000" b="0" dirty="0"/>
              <a:t/>
            </a:r>
            <a:br>
              <a:rPr lang="pl-PL" sz="2000" b="0" dirty="0"/>
            </a:br>
            <a:r>
              <a:rPr lang="pl-PL" sz="2000" b="0" dirty="0" smtClean="0"/>
              <a:t>porażka. 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b="0" dirty="0"/>
              <a:t>s</a:t>
            </a:r>
            <a:r>
              <a:rPr lang="pl-PL" sz="2000" b="0" dirty="0" smtClean="0"/>
              <a:t>przeczne </a:t>
            </a:r>
            <a:r>
              <a:rPr lang="pl-PL" sz="2000" b="0" dirty="0"/>
              <a:t>komunikaty rodzą zamęt. </a:t>
            </a:r>
            <a:endParaRPr lang="pl-PL" sz="2000" b="0" dirty="0" smtClean="0"/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b="0" dirty="0"/>
              <a:t>r</a:t>
            </a:r>
            <a:r>
              <a:rPr lang="pl-PL" sz="2000" b="0" dirty="0" smtClean="0"/>
              <a:t>odzice </a:t>
            </a:r>
            <a:r>
              <a:rPr lang="pl-PL" sz="2000" b="0" dirty="0"/>
              <a:t>nie powinni podważać autorytetu nauczyciela, ale też nie muszą się z nim we wszystkim zgadzać. </a:t>
            </a:r>
            <a:endParaRPr lang="pl-PL" sz="2000" b="0" dirty="0" smtClean="0"/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dirty="0" smtClean="0"/>
              <a:t>Mówmy </a:t>
            </a:r>
            <a:r>
              <a:rPr lang="pl-PL" sz="2000" dirty="0"/>
              <a:t>jednym głosem!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123447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29" y="3429000"/>
            <a:ext cx="1371600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28800"/>
            <a:ext cx="12954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0758" y="1192931"/>
            <a:ext cx="4464496" cy="3839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7596336" cy="1191032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pl-PL" dirty="0" smtClean="0">
                <a:latin typeface="+mn-lt"/>
              </a:rPr>
              <a:t>S u k c e s  t w o j e g o  d z i e c k a  </a:t>
            </a:r>
            <a:br>
              <a:rPr lang="pl-PL" dirty="0" smtClean="0">
                <a:latin typeface="+mn-lt"/>
              </a:rPr>
            </a:br>
            <a:r>
              <a:rPr lang="pl-PL" dirty="0" smtClean="0">
                <a:latin typeface="+mn-lt"/>
              </a:rPr>
              <a:t>j e s t  </a:t>
            </a:r>
            <a:r>
              <a:rPr lang="pl-PL" dirty="0" err="1" smtClean="0">
                <a:latin typeface="+mn-lt"/>
              </a:rPr>
              <a:t>t</a:t>
            </a:r>
            <a:r>
              <a:rPr lang="pl-PL" dirty="0" smtClean="0">
                <a:latin typeface="+mn-lt"/>
              </a:rPr>
              <a:t> w o i </a:t>
            </a:r>
            <a:r>
              <a:rPr lang="pl-PL" smtClean="0">
                <a:latin typeface="+mn-lt"/>
              </a:rPr>
              <a:t>m </a:t>
            </a:r>
            <a:r>
              <a:rPr lang="pl-PL" smtClean="0">
                <a:latin typeface="+mn-lt"/>
              </a:rPr>
              <a:t> </a:t>
            </a:r>
            <a:r>
              <a:rPr lang="pl-PL" dirty="0" smtClean="0">
                <a:latin typeface="+mn-lt"/>
              </a:rPr>
              <a:t>s u k c e s e m</a:t>
            </a:r>
            <a:endParaRPr lang="pl-PL" dirty="0">
              <a:latin typeface="+mn-lt"/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80728"/>
            <a:ext cx="120967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633" y="3252788"/>
            <a:ext cx="40957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5679" y="2057053"/>
            <a:ext cx="40957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980728"/>
            <a:ext cx="131445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657128"/>
            <a:ext cx="131445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308" y="4062065"/>
            <a:ext cx="11049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Picture 1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210050"/>
            <a:ext cx="11049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7" name="Picture 1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7531" y="2428900"/>
            <a:ext cx="409575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8" name="Picture 1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5178" y="3605213"/>
            <a:ext cx="79057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9" name="Picture 1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796" y="482202"/>
            <a:ext cx="79057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0" name="Picture 16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010" y="2387355"/>
            <a:ext cx="45720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1" name="Picture 17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8937" y="482202"/>
            <a:ext cx="45720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83786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0" y="6305094"/>
            <a:ext cx="4824536" cy="548640"/>
          </a:xfrm>
        </p:spPr>
        <p:txBody>
          <a:bodyPr/>
          <a:lstStyle/>
          <a:p>
            <a:r>
              <a:rPr lang="pl-PL" sz="2400" dirty="0" smtClean="0">
                <a:latin typeface="+mn-lt"/>
              </a:rPr>
              <a:t>J u s t y n a   p o l e s z a k</a:t>
            </a:r>
            <a:endParaRPr lang="pl-PL" sz="2400" dirty="0">
              <a:latin typeface="+mn-lt"/>
            </a:endParaRPr>
          </a:p>
        </p:txBody>
      </p:sp>
      <p:pic>
        <p:nvPicPr>
          <p:cNvPr id="7170" name="Picture 2" descr="C:\Users\Zuzanna\Desktop\Justyna Polesza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1916832"/>
            <a:ext cx="6333431" cy="4688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25425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23728" y="260648"/>
            <a:ext cx="4248472" cy="1008112"/>
          </a:xfrm>
        </p:spPr>
        <p:txBody>
          <a:bodyPr>
            <a:normAutofit fontScale="90000"/>
          </a:bodyPr>
          <a:lstStyle/>
          <a:p>
            <a:r>
              <a:rPr lang="pl-PL" sz="4000" b="1" dirty="0" smtClean="0">
                <a:latin typeface="+mn-lt"/>
              </a:rPr>
              <a:t>P r z y c z y n y 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1052736"/>
            <a:ext cx="8724056" cy="3024336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Tx/>
              <a:buChar char="-"/>
            </a:pPr>
            <a:endParaRPr lang="pl-PL" sz="2000" b="0" dirty="0" smtClean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sz="2000" dirty="0" smtClean="0"/>
              <a:t>N A D M I E R N A   K O N T R O L A</a:t>
            </a:r>
            <a:endParaRPr lang="pl-PL" sz="2000" dirty="0"/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pl-PL" sz="2000" b="0" i="1" dirty="0" smtClean="0"/>
              <a:t>Muszę </a:t>
            </a:r>
            <a:r>
              <a:rPr lang="pl-PL" sz="2000" b="0" i="1" dirty="0"/>
              <a:t>dosłownie siedzieć mu nad głową, żeby coś napisał. </a:t>
            </a:r>
            <a:endParaRPr lang="pl-PL" sz="2000" b="0" i="1" dirty="0" smtClean="0"/>
          </a:p>
          <a:p>
            <a:pPr marL="0" indent="0" algn="just">
              <a:lnSpc>
                <a:spcPct val="150000"/>
              </a:lnSpc>
            </a:pPr>
            <a:r>
              <a:rPr lang="pl-PL" sz="2000" b="0" i="1" dirty="0"/>
              <a:t> </a:t>
            </a:r>
            <a:r>
              <a:rPr lang="pl-PL" sz="2000" b="0" i="1" dirty="0" smtClean="0"/>
              <a:t>    Gdy </a:t>
            </a:r>
            <a:r>
              <a:rPr lang="pl-PL" sz="2000" b="0" i="1" dirty="0"/>
              <a:t>tylko </a:t>
            </a:r>
            <a:r>
              <a:rPr lang="pl-PL" sz="2000" b="0" i="1" dirty="0" smtClean="0"/>
              <a:t>odejdę, od razu </a:t>
            </a:r>
            <a:r>
              <a:rPr lang="pl-PL" sz="2000" b="0" i="1" dirty="0"/>
              <a:t>zajmuje się czymś </a:t>
            </a:r>
            <a:r>
              <a:rPr lang="pl-PL" sz="2000" b="0" i="1" dirty="0" smtClean="0"/>
              <a:t>innym.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pl-PL" sz="2000" b="0" i="1" dirty="0" smtClean="0"/>
              <a:t>Nic </a:t>
            </a:r>
            <a:r>
              <a:rPr lang="pl-PL" sz="2000" b="0" i="1" dirty="0"/>
              <a:t>nie ma </a:t>
            </a:r>
            <a:r>
              <a:rPr lang="pl-PL" sz="2000" b="0" i="1" dirty="0" smtClean="0"/>
              <a:t>zadane. </a:t>
            </a:r>
            <a:endParaRPr lang="pl-PL" sz="2000" b="0" i="1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93947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640960" cy="548640"/>
          </a:xfrm>
        </p:spPr>
        <p:txBody>
          <a:bodyPr/>
          <a:lstStyle/>
          <a:p>
            <a:r>
              <a:rPr lang="pl-PL" sz="3600" dirty="0" smtClean="0">
                <a:latin typeface="+mn-lt"/>
              </a:rPr>
              <a:t>U c z e n i e   s i ę   z a   d z i e c k o</a:t>
            </a:r>
            <a:endParaRPr lang="pl-PL" sz="3600" dirty="0">
              <a:latin typeface="+mn-lt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5546" y="1124744"/>
            <a:ext cx="9128454" cy="1608292"/>
          </a:xfrm>
        </p:spPr>
        <p:txBody>
          <a:bodyPr>
            <a:normAutofit/>
          </a:bodyPr>
          <a:lstStyle/>
          <a:p>
            <a:r>
              <a:rPr lang="pl-PL" sz="2000" b="0" dirty="0" smtClean="0"/>
              <a:t>     </a:t>
            </a:r>
            <a:r>
              <a:rPr lang="pl-PL" sz="2800" b="0" dirty="0" smtClean="0"/>
              <a:t>Czasami </a:t>
            </a:r>
            <a:r>
              <a:rPr lang="pl-PL" sz="2800" b="0" dirty="0"/>
              <a:t>rodzice niezadowoleni z efektów nauki dziecka, sami </a:t>
            </a:r>
            <a:r>
              <a:rPr lang="pl-PL" sz="2800" b="0" dirty="0" smtClean="0"/>
              <a:t>wyręczają swoje pociechy. </a:t>
            </a:r>
            <a:endParaRPr lang="pl-PL" sz="2800" b="0" dirty="0"/>
          </a:p>
        </p:txBody>
      </p:sp>
      <p:pic>
        <p:nvPicPr>
          <p:cNvPr id="4" name="Picture 6" descr="Dziewczyna robi pracie domowej na stole Darmowych WektorÃ³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420888"/>
            <a:ext cx="5400600" cy="329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90597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4208" y="3068960"/>
            <a:ext cx="4752527" cy="3423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31032" y="332656"/>
            <a:ext cx="8712968" cy="548640"/>
          </a:xfrm>
        </p:spPr>
        <p:txBody>
          <a:bodyPr/>
          <a:lstStyle/>
          <a:p>
            <a:pPr algn="ctr"/>
            <a:r>
              <a:rPr lang="pl-PL" sz="3000" dirty="0" smtClean="0">
                <a:latin typeface="+mn-lt"/>
              </a:rPr>
              <a:t>Z b y t    w y s o k i e    w y m a g a n i a</a:t>
            </a:r>
            <a:endParaRPr lang="pl-PL" sz="3000" dirty="0">
              <a:latin typeface="+mn-lt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1412776"/>
            <a:ext cx="8784976" cy="1008112"/>
          </a:xfrm>
        </p:spPr>
        <p:txBody>
          <a:bodyPr>
            <a:noAutofit/>
          </a:bodyPr>
          <a:lstStyle/>
          <a:p>
            <a:pPr algn="just"/>
            <a:r>
              <a:rPr lang="pl-PL" sz="2000" b="0" dirty="0" smtClean="0"/>
              <a:t>     Nawet</a:t>
            </a:r>
            <a:r>
              <a:rPr lang="pl-PL" sz="2000" b="0" dirty="0"/>
              <a:t>, gdy </a:t>
            </a:r>
            <a:r>
              <a:rPr lang="pl-PL" sz="2000" b="0" dirty="0" smtClean="0"/>
              <a:t>zdajemy </a:t>
            </a:r>
            <a:r>
              <a:rPr lang="pl-PL" sz="2000" b="0" dirty="0"/>
              <a:t>sobie sprawę, że w ten sposób </a:t>
            </a:r>
            <a:r>
              <a:rPr lang="pl-PL" sz="2000" b="0" dirty="0" smtClean="0"/>
              <a:t>krzywdzimy </a:t>
            </a:r>
            <a:r>
              <a:rPr lang="pl-PL" sz="2000" b="0" dirty="0"/>
              <a:t>dzieci, </a:t>
            </a:r>
            <a:r>
              <a:rPr lang="pl-PL" sz="2000" b="0" dirty="0" smtClean="0"/>
              <a:t>nie   potrafimy przestać</a:t>
            </a:r>
            <a:r>
              <a:rPr lang="pl-PL" sz="2000" b="0" dirty="0"/>
              <a:t>. </a:t>
            </a:r>
            <a:endParaRPr lang="pl-PL" sz="2000" b="0" dirty="0" smtClean="0"/>
          </a:p>
          <a:p>
            <a:pPr algn="just"/>
            <a:r>
              <a:rPr lang="pl-PL" sz="2000" b="0" dirty="0" smtClean="0"/>
              <a:t>     Obawiamy </a:t>
            </a:r>
            <a:r>
              <a:rPr lang="pl-PL" sz="2000" b="0" dirty="0"/>
              <a:t>się, </a:t>
            </a:r>
            <a:r>
              <a:rPr lang="pl-PL" sz="2000" b="0" dirty="0" smtClean="0"/>
              <a:t>że same </a:t>
            </a:r>
            <a:r>
              <a:rPr lang="pl-PL" sz="2000" b="0" dirty="0"/>
              <a:t>sobie nie </a:t>
            </a:r>
            <a:r>
              <a:rPr lang="pl-PL" sz="2000" b="0" dirty="0" smtClean="0"/>
              <a:t>poradzą.</a:t>
            </a:r>
          </a:p>
          <a:p>
            <a:pPr algn="just"/>
            <a:r>
              <a:rPr lang="pl-PL" sz="2000" b="0" dirty="0" smtClean="0"/>
              <a:t>     Zdarza się, że zależy nam, by dziecko wypadło lepiej w oczach nauczycieli lub rówieśników.</a:t>
            </a:r>
            <a:endParaRPr lang="pl-PL" sz="2000" b="0" dirty="0"/>
          </a:p>
        </p:txBody>
      </p:sp>
    </p:spTree>
    <p:extLst>
      <p:ext uri="{BB962C8B-B14F-4D97-AF65-F5344CB8AC3E}">
        <p14:creationId xmlns:p14="http://schemas.microsoft.com/office/powerpoint/2010/main" val="7861798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27584" y="332656"/>
            <a:ext cx="8640960" cy="548640"/>
          </a:xfrm>
        </p:spPr>
        <p:txBody>
          <a:bodyPr/>
          <a:lstStyle/>
          <a:p>
            <a:r>
              <a:rPr lang="pl-PL" sz="3000" dirty="0" smtClean="0">
                <a:latin typeface="+mn-lt"/>
              </a:rPr>
              <a:t>N i e w ł a ś c i w e   m o t y w o w a n i e</a:t>
            </a:r>
            <a:endParaRPr lang="pl-PL" sz="3000" dirty="0">
              <a:latin typeface="+mn-lt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836712"/>
            <a:ext cx="8784976" cy="388843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pl-PL" sz="2000" dirty="0"/>
              <a:t/>
            </a:r>
            <a:br>
              <a:rPr lang="pl-PL" sz="2000" dirty="0"/>
            </a:br>
            <a:r>
              <a:rPr lang="pl-PL" sz="2000" b="0" dirty="0"/>
              <a:t>Rodzice w poczuciu własnej bezradności wobec szkolnych niepowodzeń </a:t>
            </a:r>
            <a:r>
              <a:rPr lang="pl-PL" sz="2000" b="0" dirty="0" smtClean="0"/>
              <a:t>dzieci, próbują </a:t>
            </a:r>
            <a:r>
              <a:rPr lang="pl-PL" sz="2000" b="0" dirty="0"/>
              <a:t>wszystkiego, żeby zachęcić je do nauki: </a:t>
            </a:r>
            <a:endParaRPr lang="pl-PL" sz="2000" b="0" dirty="0" smtClean="0"/>
          </a:p>
          <a:p>
            <a:pPr>
              <a:lnSpc>
                <a:spcPct val="150000"/>
              </a:lnSpc>
            </a:pPr>
            <a:endParaRPr lang="pl-PL" sz="2000" b="0" dirty="0" smtClean="0"/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b="0" dirty="0" smtClean="0"/>
              <a:t>moralizują  </a:t>
            </a:r>
            <a:r>
              <a:rPr lang="pl-PL" sz="2000" b="0" i="1" dirty="0" smtClean="0"/>
              <a:t>ja </a:t>
            </a:r>
            <a:r>
              <a:rPr lang="pl-PL" sz="2000" b="0" i="1" dirty="0"/>
              <a:t>w twoim </a:t>
            </a:r>
            <a:r>
              <a:rPr lang="pl-PL" sz="2000" b="0" i="1" dirty="0" smtClean="0"/>
              <a:t>wieku,</a:t>
            </a:r>
            <a:endParaRPr lang="pl-PL" sz="2000" b="0" i="1" dirty="0" smtClean="0"/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b="0" dirty="0" smtClean="0"/>
              <a:t>straszą trudną </a:t>
            </a:r>
            <a:r>
              <a:rPr lang="pl-PL" sz="2000" b="0" dirty="0" smtClean="0"/>
              <a:t>przyszłością, </a:t>
            </a:r>
            <a:endParaRPr lang="pl-PL" sz="2000" b="0" dirty="0" smtClean="0"/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b="0" dirty="0" smtClean="0"/>
              <a:t>zawstydzają, używają raniących słów, </a:t>
            </a:r>
            <a:r>
              <a:rPr lang="pl-PL" sz="2000" b="0" dirty="0"/>
              <a:t>których często </a:t>
            </a:r>
            <a:r>
              <a:rPr lang="pl-PL" sz="2000" b="0" dirty="0" smtClean="0"/>
              <a:t>żałują, 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b="0" dirty="0" smtClean="0"/>
              <a:t>czasami  uciekają </a:t>
            </a:r>
            <a:r>
              <a:rPr lang="pl-PL" sz="2000" b="0" dirty="0"/>
              <a:t>się do </a:t>
            </a:r>
            <a:r>
              <a:rPr lang="pl-PL" sz="2000" b="0" dirty="0" smtClean="0"/>
              <a:t>przekupstwa.</a:t>
            </a:r>
            <a:endParaRPr lang="pl-PL" sz="2000" b="0" dirty="0"/>
          </a:p>
        </p:txBody>
      </p:sp>
    </p:spTree>
    <p:extLst>
      <p:ext uri="{BB962C8B-B14F-4D97-AF65-F5344CB8AC3E}">
        <p14:creationId xmlns:p14="http://schemas.microsoft.com/office/powerpoint/2010/main" val="41974415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365760"/>
            <a:ext cx="9144000" cy="975008"/>
          </a:xfrm>
        </p:spPr>
        <p:txBody>
          <a:bodyPr>
            <a:normAutofit/>
          </a:bodyPr>
          <a:lstStyle/>
          <a:p>
            <a:pPr algn="ctr"/>
            <a:r>
              <a:rPr lang="pl-PL" sz="2400" dirty="0" smtClean="0">
                <a:latin typeface="+mn-lt"/>
              </a:rPr>
              <a:t>W  z a i n t e r e s o w a n i u  się  n a u k ą  d z i e c k a </a:t>
            </a:r>
            <a:br>
              <a:rPr lang="pl-PL" sz="2400" dirty="0" smtClean="0">
                <a:latin typeface="+mn-lt"/>
              </a:rPr>
            </a:br>
            <a:r>
              <a:rPr lang="pl-PL" sz="2400" dirty="0" smtClean="0">
                <a:latin typeface="+mn-lt"/>
              </a:rPr>
              <a:t>ważne jest:</a:t>
            </a:r>
            <a:endParaRPr lang="pl-PL" sz="2400" dirty="0">
              <a:latin typeface="+mn-lt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27584" y="1556792"/>
            <a:ext cx="7520940" cy="3579849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400" b="0" dirty="0" smtClean="0"/>
              <a:t>zrozumienie </a:t>
            </a:r>
            <a:r>
              <a:rPr lang="pl-PL" sz="2400" b="0" dirty="0"/>
              <a:t>potrzeb dziecka, które przeżywa trudności </a:t>
            </a:r>
            <a:r>
              <a:rPr lang="pl-PL" sz="2400" b="0" dirty="0" smtClean="0"/>
              <a:t>szkolne,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400" b="0" dirty="0" smtClean="0"/>
              <a:t>określenie </a:t>
            </a:r>
            <a:r>
              <a:rPr lang="pl-PL" sz="2400" b="0" dirty="0"/>
              <a:t>roli </a:t>
            </a:r>
            <a:r>
              <a:rPr lang="pl-PL" sz="2400" b="0" dirty="0" smtClean="0"/>
              <a:t>rodzica w </a:t>
            </a:r>
            <a:r>
              <a:rPr lang="pl-PL" sz="2400" b="0" dirty="0"/>
              <a:t>rozwiązywaniu tych problemów: jego zadań i </a:t>
            </a:r>
            <a:r>
              <a:rPr lang="pl-PL" sz="2400" b="0" dirty="0" smtClean="0"/>
              <a:t>zakresu odpowiedzialności, 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400" b="0" dirty="0"/>
              <a:t>u</a:t>
            </a:r>
            <a:r>
              <a:rPr lang="pl-PL" sz="2400" b="0" dirty="0" smtClean="0"/>
              <a:t>miejętne  wspieranie </a:t>
            </a:r>
            <a:r>
              <a:rPr lang="pl-PL" sz="2400" b="0" dirty="0"/>
              <a:t>dziecka i </a:t>
            </a:r>
            <a:r>
              <a:rPr lang="pl-PL" sz="2400" b="0" dirty="0" smtClean="0"/>
              <a:t>motywowanie </a:t>
            </a:r>
            <a:r>
              <a:rPr lang="pl-PL" sz="2400" b="0" dirty="0"/>
              <a:t>go do </a:t>
            </a:r>
            <a:r>
              <a:rPr lang="pl-PL" sz="2400" b="0" dirty="0" smtClean="0"/>
              <a:t>nauki.</a:t>
            </a:r>
            <a:endParaRPr lang="pl-PL" sz="2400" b="0" dirty="0"/>
          </a:p>
          <a:p>
            <a:endParaRPr lang="pl-PL" b="0" dirty="0"/>
          </a:p>
        </p:txBody>
      </p:sp>
    </p:spTree>
    <p:extLst>
      <p:ext uri="{BB962C8B-B14F-4D97-AF65-F5344CB8AC3E}">
        <p14:creationId xmlns:p14="http://schemas.microsoft.com/office/powerpoint/2010/main" val="28866471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247960"/>
            <a:ext cx="5040560" cy="375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995" y="188640"/>
            <a:ext cx="9131005" cy="54864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dirty="0" smtClean="0">
                <a:latin typeface="+mn-lt"/>
              </a:rPr>
              <a:t>D l a c z e g o    d z i e c i   s i ę    u c z ą?</a:t>
            </a:r>
            <a:endParaRPr lang="pl-PL" dirty="0">
              <a:latin typeface="+mn-lt"/>
            </a:endParaRPr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-20827" y="854291"/>
            <a:ext cx="914400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dirty="0" smtClean="0">
                <a:latin typeface="+mn-lt"/>
              </a:rPr>
              <a:t>C O   M O T Y W U J E   D Z I E C I   D O   N A U K I?</a:t>
            </a:r>
            <a:endParaRPr lang="pl-PL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581654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42194"/>
          </a:xfrm>
        </p:spPr>
        <p:txBody>
          <a:bodyPr>
            <a:normAutofit/>
          </a:bodyPr>
          <a:lstStyle/>
          <a:p>
            <a:pPr algn="ctr"/>
            <a:r>
              <a:rPr lang="pl-PL" sz="2000" dirty="0" smtClean="0">
                <a:latin typeface="+mn-lt"/>
              </a:rPr>
              <a:t>D z i e c i   p o p r z e z   n a u k ę   r e a l i z u j ą    s w o j e    </a:t>
            </a:r>
            <a:br>
              <a:rPr lang="pl-PL" sz="2000" dirty="0" smtClean="0">
                <a:latin typeface="+mn-lt"/>
              </a:rPr>
            </a:br>
            <a:r>
              <a:rPr lang="pl-PL" sz="2000" dirty="0" smtClean="0">
                <a:latin typeface="+mn-lt"/>
              </a:rPr>
              <a:t>w ł a s n e   c e l e,  p o t r z e b y  </a:t>
            </a:r>
            <a:r>
              <a:rPr lang="pl-PL" sz="2000" dirty="0">
                <a:latin typeface="+mn-lt"/>
              </a:rPr>
              <a:t> </a:t>
            </a:r>
            <a:r>
              <a:rPr lang="pl-PL" sz="2000" dirty="0" smtClean="0">
                <a:latin typeface="+mn-lt"/>
              </a:rPr>
              <a:t>i    z a i n t e r e s o w a n i a.</a:t>
            </a:r>
            <a:endParaRPr lang="pl-PL" sz="2000" dirty="0">
              <a:latin typeface="+mn-lt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-288540" y="980728"/>
            <a:ext cx="9721080" cy="1800200"/>
          </a:xfrm>
        </p:spPr>
        <p:txBody>
          <a:bodyPr>
            <a:normAutofit/>
          </a:bodyPr>
          <a:lstStyle/>
          <a:p>
            <a:pPr algn="ctr"/>
            <a:r>
              <a:rPr lang="pl-PL" sz="2200" dirty="0"/>
              <a:t/>
            </a:r>
            <a:br>
              <a:rPr lang="pl-PL" sz="2200" dirty="0"/>
            </a:br>
            <a:r>
              <a:rPr lang="pl-PL" sz="2200" b="0" dirty="0"/>
              <a:t>Można zachęcić je do nauki, odwołując się do tego, </a:t>
            </a:r>
            <a:endParaRPr lang="pl-PL" sz="2200" b="0" dirty="0" smtClean="0"/>
          </a:p>
          <a:p>
            <a:pPr algn="ctr"/>
            <a:r>
              <a:rPr lang="pl-PL" sz="2200" b="0" dirty="0" smtClean="0"/>
              <a:t>co </a:t>
            </a:r>
            <a:r>
              <a:rPr lang="pl-PL" sz="2200" b="0" dirty="0"/>
              <a:t>dla nich jest ważne</a:t>
            </a:r>
            <a:r>
              <a:rPr lang="pl-PL" sz="2200" b="0" dirty="0" smtClean="0"/>
              <a:t>. </a:t>
            </a:r>
            <a:endParaRPr lang="pl-PL" sz="2200" b="0" dirty="0"/>
          </a:p>
          <a:p>
            <a:endParaRPr lang="pl-PL" b="0" dirty="0"/>
          </a:p>
        </p:txBody>
      </p:sp>
      <p:pic>
        <p:nvPicPr>
          <p:cNvPr id="5122" name="Picture 2" descr="Grupa dzieci robi domowej ilustracji Darmowych WektorÃ³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140968"/>
            <a:ext cx="5520709" cy="31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98530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404664"/>
            <a:ext cx="8424936" cy="4680520"/>
          </a:xfrm>
        </p:spPr>
        <p:txBody>
          <a:bodyPr>
            <a:normAutofit fontScale="92500"/>
          </a:bodyPr>
          <a:lstStyle/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b="0" dirty="0" smtClean="0"/>
              <a:t>Dostrzegaj </a:t>
            </a:r>
            <a:r>
              <a:rPr lang="pl-PL" b="0" dirty="0"/>
              <a:t>sukcesy i starania dziecka. </a:t>
            </a:r>
            <a:endParaRPr lang="pl-PL" b="0" dirty="0" smtClean="0"/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b="0" dirty="0" smtClean="0"/>
              <a:t>Omawiając </a:t>
            </a:r>
            <a:r>
              <a:rPr lang="pl-PL" b="0" dirty="0"/>
              <a:t>jego pracę, najpierw podkreśl dobre strony, wskazując nad czym </a:t>
            </a:r>
            <a:r>
              <a:rPr lang="pl-PL" b="0" dirty="0" smtClean="0"/>
              <a:t>mogłoby jeszcze </a:t>
            </a:r>
            <a:r>
              <a:rPr lang="pl-PL" b="0" dirty="0"/>
              <a:t>popracować. </a:t>
            </a:r>
            <a:endParaRPr lang="pl-PL" b="0" dirty="0" smtClean="0"/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b="0" dirty="0" smtClean="0"/>
              <a:t>Czasami </a:t>
            </a:r>
            <a:r>
              <a:rPr lang="pl-PL" b="0" dirty="0"/>
              <a:t>powstrzymaj się z oceną, zachęcając do samooceny: </a:t>
            </a:r>
            <a:r>
              <a:rPr lang="pl-PL" b="0" i="1" dirty="0" smtClean="0"/>
              <a:t>Na </a:t>
            </a:r>
            <a:r>
              <a:rPr lang="pl-PL" b="0" i="1" dirty="0"/>
              <a:t>ile jesteś zadowolony z efektów swojej pracy? Czy jest coś, co chciałbyś poprawić? </a:t>
            </a:r>
            <a:endParaRPr lang="pl-PL" b="0" i="1" dirty="0" smtClean="0"/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b="0" dirty="0" smtClean="0"/>
              <a:t>Okazuj </a:t>
            </a:r>
            <a:r>
              <a:rPr lang="pl-PL" b="0" dirty="0"/>
              <a:t>życzliwe zainteresowanie sprawami szkolnymi dziecka. </a:t>
            </a:r>
            <a:endParaRPr lang="pl-PL" b="0" dirty="0" smtClean="0"/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b="0" dirty="0" smtClean="0"/>
              <a:t>Zamiast </a:t>
            </a:r>
            <a:r>
              <a:rPr lang="pl-PL" b="0" dirty="0"/>
              <a:t>wypytywać i kontrolować, raczej słuchaj uważnie i okaż zrozumienie dla jego uczuć. </a:t>
            </a:r>
            <a:endParaRPr lang="pl-PL" b="0" dirty="0" smtClean="0"/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b="0" dirty="0" smtClean="0"/>
              <a:t>Gdy </a:t>
            </a:r>
            <a:r>
              <a:rPr lang="pl-PL" b="0" dirty="0"/>
              <a:t>dziecko popadnie w </a:t>
            </a:r>
            <a:r>
              <a:rPr lang="pl-PL" b="0" dirty="0" smtClean="0"/>
              <a:t>kłopoty, </a:t>
            </a:r>
            <a:r>
              <a:rPr lang="pl-PL" b="0" dirty="0"/>
              <a:t>pamiętaj, że przede wszystkim to ono ma problem. </a:t>
            </a:r>
            <a:endParaRPr lang="pl-PL" b="0" dirty="0" smtClean="0"/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b="0" dirty="0" smtClean="0"/>
              <a:t>Zamiast </a:t>
            </a:r>
            <a:r>
              <a:rPr lang="pl-PL" b="0" dirty="0"/>
              <a:t>krytykować i oceniać - dodaj mu otuchy: </a:t>
            </a:r>
            <a:r>
              <a:rPr lang="pl-PL" b="0" i="1" dirty="0" smtClean="0"/>
              <a:t>Matematyki </a:t>
            </a:r>
            <a:r>
              <a:rPr lang="pl-PL" b="0" i="1" dirty="0"/>
              <a:t>można się nauczyć, wierzę, że ty to </a:t>
            </a:r>
            <a:r>
              <a:rPr lang="pl-PL" b="0" i="1" dirty="0" smtClean="0"/>
              <a:t>potrafisz </a:t>
            </a:r>
            <a:r>
              <a:rPr lang="pl-PL" b="0" i="1" dirty="0"/>
              <a:t>i </a:t>
            </a:r>
            <a:r>
              <a:rPr lang="pl-PL" b="0" dirty="0"/>
              <a:t>zachęć je do wyciągnięcia własnych wniosków: </a:t>
            </a:r>
            <a:r>
              <a:rPr lang="pl-PL" b="0" i="1" dirty="0" smtClean="0"/>
              <a:t>Jak </a:t>
            </a:r>
            <a:r>
              <a:rPr lang="pl-PL" b="0" i="1" dirty="0"/>
              <a:t>myślisz, dlaczego ci </a:t>
            </a:r>
            <a:r>
              <a:rPr lang="pl-PL" b="0" i="1" dirty="0" smtClean="0"/>
              <a:t>poszło źle </a:t>
            </a:r>
            <a:r>
              <a:rPr lang="pl-PL" b="0" i="1" dirty="0"/>
              <a:t>na tym sprawdzianie? Z czym masz kłopot? Czego potrzebujesz, żeby sobie z tym poradzić</a:t>
            </a:r>
            <a:r>
              <a:rPr lang="pl-PL" b="0" i="1" dirty="0" smtClean="0"/>
              <a:t>?</a:t>
            </a:r>
            <a:endParaRPr lang="pl-PL" b="0" i="1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425979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ąty">
  <a:themeElements>
    <a:clrScheme name="Kąty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Kąty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ą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108</TotalTime>
  <Words>716</Words>
  <Application>Microsoft Office PowerPoint</Application>
  <PresentationFormat>Pokaz na ekranie (4:3)</PresentationFormat>
  <Paragraphs>53</Paragraphs>
  <Slides>14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15" baseType="lpstr">
      <vt:lpstr>Kąty</vt:lpstr>
      <vt:lpstr>Prezentacja programu PowerPoint</vt:lpstr>
      <vt:lpstr>P r z y c z y n y  </vt:lpstr>
      <vt:lpstr>U c z e n i e   s i ę   z a   d z i e c k o</vt:lpstr>
      <vt:lpstr>Z b y t    w y s o k i e    w y m a g a n i a</vt:lpstr>
      <vt:lpstr>N i e w ł a ś c i w e   m o t y w o w a n i e</vt:lpstr>
      <vt:lpstr>W  z a i n t e r e s o w a n i u  się  n a u k ą  d z i e c k a  ważne jest:</vt:lpstr>
      <vt:lpstr>D l a c z e g o    d z i e c i   s i ę    u c z ą?</vt:lpstr>
      <vt:lpstr>D z i e c i   p o p r z e z   n a u k ę   r e a l i z u j ą    s w o j e     w ł a s n e   c e l e,  p o t r z e b y   i    z a i n t e r e s o w a n i a.</vt:lpstr>
      <vt:lpstr>Prezentacja programu PowerPoint</vt:lpstr>
      <vt:lpstr>Prezentacja programu PowerPoint</vt:lpstr>
      <vt:lpstr>Ważne!</vt:lpstr>
      <vt:lpstr> PAMIĘTAJ, ŻE </vt:lpstr>
      <vt:lpstr>S u k c e s  t w o j e g o  d z i e c k a   j e s t  t w o i m  s u k c e s e m</vt:lpstr>
      <vt:lpstr>J u s t y n a   p o l e s z a 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Nauka szkolna - problem dziecka czy rodzica? "Moje dziecko nie chce się uczyć, co mam zrobić?!" </dc:title>
  <dc:creator>Zuzanna</dc:creator>
  <cp:lastModifiedBy>Zuzanna</cp:lastModifiedBy>
  <cp:revision>36</cp:revision>
  <dcterms:created xsi:type="dcterms:W3CDTF">2018-10-21T15:52:48Z</dcterms:created>
  <dcterms:modified xsi:type="dcterms:W3CDTF">2020-03-26T18:07:08Z</dcterms:modified>
</cp:coreProperties>
</file>